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77" r:id="rId3"/>
    <p:sldId id="501" r:id="rId4"/>
    <p:sldId id="503" r:id="rId5"/>
    <p:sldId id="504" r:id="rId6"/>
    <p:sldId id="505" r:id="rId7"/>
    <p:sldId id="506" r:id="rId8"/>
    <p:sldId id="50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96" y="14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ADB2C0-4BA1-49FE-BEF5-ECF171FE2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690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A5E74-1DC5-4E8A-AF69-B31D06CCB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89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5F4E6-8232-423F-B0B5-BB0EA5B5D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1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2099-B8F9-4AA0-830D-F39B72D166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23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29A-1363-43C0-81F5-E54D84485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50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CE113-A731-4D61-979C-2C12E7543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35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38C0B-5AC0-4FA5-9ADE-9784D7648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830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3F9F-1087-49E6-B333-7C9D2EB2C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8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BB1D5-8B0A-42EC-8E6A-DB157E9C0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42D61-E01C-4F38-880A-37E426C42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60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89FF-3D33-4CD5-88D2-9454D79B9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7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F28E-E6DA-4CF5-8622-DE1665200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35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4E11-87B2-4372-B71D-61B0684AE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13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0BA39-1FBE-4487-A3EA-558A779B1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4509-2AA2-47D3-8315-1FCDD2FD59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51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E87F8-A594-4717-BA74-95F82E58D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24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7DC648-911F-420F-8AC2-743364EDD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FDF6EB-AE5C-4F6B-AA6E-606DCACEF87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4000" dirty="0">
                <a:solidFill>
                  <a:srgbClr val="FFFF00"/>
                </a:solidFill>
              </a:rPr>
              <a:t>Моделирование и оптимизация в системах и сетях </a:t>
            </a:r>
            <a:r>
              <a:rPr lang="ru-RU" altLang="ru-RU" sz="4000" dirty="0" smtClean="0">
                <a:solidFill>
                  <a:srgbClr val="FFFF00"/>
                </a:solidFill>
              </a:rPr>
              <a:t>электросвязи</a:t>
            </a:r>
            <a:r>
              <a:rPr lang="en-US" altLang="ru-RU" sz="4000" dirty="0" smtClean="0">
                <a:solidFill>
                  <a:srgbClr val="FFFF00"/>
                </a:solidFill>
              </a:rPr>
              <a:t/>
            </a:r>
            <a:br>
              <a:rPr lang="en-US" altLang="ru-RU" sz="4000" dirty="0" smtClean="0">
                <a:solidFill>
                  <a:srgbClr val="FFFF00"/>
                </a:solidFill>
              </a:rPr>
            </a:br>
            <a:r>
              <a:rPr lang="ru-RU" altLang="ru-RU" sz="2800" b="1" dirty="0">
                <a:solidFill>
                  <a:srgbClr val="0000FF"/>
                </a:solidFill>
              </a:rPr>
              <a:t>Раздел 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7</a:t>
            </a:r>
            <a:r>
              <a:rPr lang="ru-RU" altLang="ru-RU" sz="4000" dirty="0">
                <a:solidFill>
                  <a:srgbClr val="0000FF"/>
                </a:solidFill>
              </a:rPr>
              <a:t/>
            </a:r>
            <a:br>
              <a:rPr lang="ru-RU" altLang="ru-RU" sz="4000" dirty="0">
                <a:solidFill>
                  <a:srgbClr val="0000FF"/>
                </a:solidFill>
              </a:rPr>
            </a:br>
            <a:r>
              <a:rPr lang="ru-RU" altLang="ru-RU" sz="1800" dirty="0">
                <a:solidFill>
                  <a:srgbClr val="0000FF"/>
                </a:solidFill>
              </a:rPr>
              <a:t>Применение имитационного моделирования в решении задач </a:t>
            </a:r>
            <a:r>
              <a:rPr lang="ru-RU" altLang="ru-RU" sz="1800" dirty="0" smtClean="0">
                <a:solidFill>
                  <a:srgbClr val="0000FF"/>
                </a:solidFill>
              </a:rPr>
              <a:t>оптимизации </a:t>
            </a:r>
            <a:endParaRPr lang="ru-RU" altLang="ru-RU" sz="4000" dirty="0" smtClean="0">
              <a:solidFill>
                <a:srgbClr val="0000FF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09616"/>
            <a:ext cx="6400800" cy="863600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FFFF00"/>
                </a:solidFill>
              </a:rPr>
              <a:t>(МОССЭС)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5127625" y="5032375"/>
            <a:ext cx="373050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FFFF00"/>
                </a:solidFill>
              </a:rPr>
              <a:t>Парамонов Александр Иванович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ru-RU" sz="1800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 dirty="0" smtClean="0">
                <a:solidFill>
                  <a:srgbClr val="FFFF00"/>
                </a:solidFill>
              </a:rPr>
              <a:t>alex-in-spb@yandex.ru</a:t>
            </a:r>
            <a:endParaRPr lang="ru-RU" altLang="ru-RU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DBF4C52-3EC3-479A-8FCE-CD3469BC820B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Содержание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en-US" altLang="ru-RU" sz="1600" dirty="0" smtClean="0"/>
              <a:t>1</a:t>
            </a:r>
            <a:r>
              <a:rPr lang="ru-RU" altLang="ru-RU" sz="1600" dirty="0"/>
              <a:t>. </a:t>
            </a:r>
            <a:r>
              <a:rPr lang="ru-RU" altLang="ru-RU" sz="1600" dirty="0" smtClean="0"/>
              <a:t>Моделирование потоков</a:t>
            </a:r>
            <a:endParaRPr lang="ru-RU" altLang="ru-RU" sz="1600" dirty="0"/>
          </a:p>
          <a:p>
            <a:pPr eaLnBrk="1" hangingPunct="1">
              <a:lnSpc>
                <a:spcPct val="90000"/>
              </a:lnSpc>
            </a:pPr>
            <a:r>
              <a:rPr lang="ru-RU" altLang="ru-RU" sz="1600" dirty="0" smtClean="0"/>
              <a:t>2</a:t>
            </a:r>
            <a:r>
              <a:rPr lang="en-US" altLang="ru-RU" sz="1600" dirty="0" smtClean="0"/>
              <a:t>. </a:t>
            </a:r>
            <a:r>
              <a:rPr lang="ru-RU" altLang="ru-RU" sz="1600" dirty="0" smtClean="0"/>
              <a:t>Моделирование СМО </a:t>
            </a:r>
            <a:r>
              <a:rPr lang="en-US" altLang="ru-RU" sz="1600" dirty="0" smtClean="0"/>
              <a:t>M/M/V (</a:t>
            </a:r>
            <a:r>
              <a:rPr lang="ru-RU" altLang="ru-RU" sz="1600" dirty="0" smtClean="0"/>
              <a:t>Сеть с КК, ДО с отказами)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600" dirty="0" smtClean="0"/>
              <a:t>3. Моделирование СМО </a:t>
            </a:r>
            <a:r>
              <a:rPr lang="en-US" altLang="ru-RU" sz="1600" dirty="0" smtClean="0"/>
              <a:t>M/M/1 </a:t>
            </a:r>
            <a:r>
              <a:rPr lang="ru-RU" altLang="ru-RU" sz="1600" dirty="0" smtClean="0"/>
              <a:t>и </a:t>
            </a:r>
            <a:r>
              <a:rPr lang="en-US" altLang="ru-RU" sz="1600" dirty="0" smtClean="0"/>
              <a:t>M/D/1</a:t>
            </a:r>
            <a:r>
              <a:rPr lang="ru-RU" altLang="ru-RU" sz="1600" dirty="0" smtClean="0"/>
              <a:t> (Сеть с КП, участок маршрута)</a:t>
            </a:r>
            <a:endParaRPr lang="en-US" altLang="ru-RU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ru-RU" sz="1600" dirty="0" smtClean="0"/>
              <a:t>4. </a:t>
            </a:r>
            <a:r>
              <a:rPr lang="ru-RU" altLang="ru-RU" sz="1600" dirty="0" smtClean="0"/>
              <a:t>Моделирование многофазной СМО (Сеть с КП, маршрут в сети связи)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600" dirty="0" smtClean="0"/>
              <a:t>5. Моделирование СМО </a:t>
            </a:r>
            <a:r>
              <a:rPr lang="en-US" altLang="ru-RU" sz="1600" dirty="0" smtClean="0"/>
              <a:t>G/G/1</a:t>
            </a:r>
            <a:r>
              <a:rPr lang="ru-RU" altLang="ru-RU" sz="1600" dirty="0" smtClean="0"/>
              <a:t> </a:t>
            </a:r>
            <a:r>
              <a:rPr lang="ru-RU" altLang="ru-RU" sz="1600" dirty="0"/>
              <a:t>(Сеть с КП, маршрут в сети связи)</a:t>
            </a:r>
            <a:endParaRPr lang="en-US" altLang="ru-RU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ru-RU" sz="1600" dirty="0" smtClean="0"/>
              <a:t>6. </a:t>
            </a:r>
            <a:r>
              <a:rPr lang="ru-RU" altLang="ru-RU" sz="1600" dirty="0" smtClean="0"/>
              <a:t>Исследование свойств СМО </a:t>
            </a:r>
            <a:r>
              <a:rPr lang="en-US" altLang="ru-RU" sz="1600" dirty="0" smtClean="0"/>
              <a:t>G/G/1</a:t>
            </a:r>
          </a:p>
          <a:p>
            <a:pPr eaLnBrk="1" hangingPunct="1">
              <a:lnSpc>
                <a:spcPct val="90000"/>
              </a:lnSpc>
            </a:pPr>
            <a:endParaRPr lang="ru-RU" altLang="ru-RU" sz="1600" dirty="0" smtClean="0"/>
          </a:p>
          <a:p>
            <a:pPr eaLnBrk="1" hangingPunct="1">
              <a:lnSpc>
                <a:spcPct val="90000"/>
              </a:lnSpc>
            </a:pPr>
            <a:endParaRPr lang="ru-RU" altLang="ru-RU" sz="1600" dirty="0" smtClean="0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08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CAAD-BB86-4F2F-98E7-97BB3EDE162E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777875"/>
          </a:xfrm>
        </p:spPr>
        <p:txBody>
          <a:bodyPr/>
          <a:lstStyle/>
          <a:p>
            <a:pPr marL="0" indent="0"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1</a:t>
            </a:r>
            <a:r>
              <a:rPr lang="ru-RU" altLang="ru-RU" sz="2000" dirty="0">
                <a:solidFill>
                  <a:srgbClr val="0000FF"/>
                </a:solidFill>
              </a:rPr>
              <a:t>. Моделирование потоков</a:t>
            </a:r>
            <a:br>
              <a:rPr lang="ru-RU" altLang="ru-RU" sz="2000" dirty="0">
                <a:solidFill>
                  <a:srgbClr val="0000FF"/>
                </a:solidFill>
              </a:rPr>
            </a:br>
            <a:endParaRPr lang="en-US" altLang="ru-RU" sz="2000" dirty="0">
              <a:solidFill>
                <a:srgbClr val="0000FF"/>
              </a:solidFill>
            </a:endParaRP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4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80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87710" y="1052736"/>
            <a:ext cx="8229600" cy="478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altLang="ru-RU" sz="1600" kern="0" dirty="0" smtClean="0"/>
              <a:t>Методы задания потока</a:t>
            </a:r>
          </a:p>
          <a:p>
            <a:pPr algn="just" eaLnBrk="1" hangingPunct="1"/>
            <a:r>
              <a:rPr lang="ru-RU" altLang="ru-RU" sz="1600" kern="0" dirty="0" smtClean="0"/>
              <a:t>Определение свойств потока</a:t>
            </a:r>
            <a:endParaRPr lang="en-US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Параметры потока</a:t>
            </a:r>
          </a:p>
          <a:p>
            <a:pPr algn="just" eaLnBrk="1" hangingPunct="1"/>
            <a:r>
              <a:rPr lang="ru-RU" altLang="ru-RU" sz="1600" kern="0" dirty="0" smtClean="0"/>
              <a:t>Построение модели потока</a:t>
            </a:r>
            <a:endParaRPr lang="en-US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Сбор статистики о потоке</a:t>
            </a:r>
            <a:endParaRPr lang="en-US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Построение реализации потока</a:t>
            </a:r>
          </a:p>
          <a:p>
            <a:pPr algn="just" eaLnBrk="1" hangingPunct="1"/>
            <a:r>
              <a:rPr lang="ru-RU" altLang="ru-RU" sz="1600" kern="0" dirty="0" smtClean="0"/>
              <a:t>Построение гистограмм потока</a:t>
            </a:r>
          </a:p>
          <a:p>
            <a:pPr algn="just" eaLnBrk="1" hangingPunct="1"/>
            <a:r>
              <a:rPr lang="ru-RU" altLang="ru-RU" sz="1600" kern="0" dirty="0" smtClean="0"/>
              <a:t>Реализация модели потока в </a:t>
            </a:r>
            <a:r>
              <a:rPr lang="en-US" altLang="ru-RU" sz="1600" kern="0" dirty="0" err="1" smtClean="0"/>
              <a:t>AnyLogic</a:t>
            </a:r>
            <a:endParaRPr lang="ru-RU" altLang="ru-RU" sz="1600" kern="0" dirty="0" smtClean="0"/>
          </a:p>
          <a:p>
            <a:pPr marL="0" indent="0" algn="just" eaLnBrk="1" hangingPunct="1">
              <a:buNone/>
            </a:pPr>
            <a:endParaRPr lang="en-US" altLang="ru-RU" sz="1600" kern="0" dirty="0">
              <a:solidFill>
                <a:srgbClr val="0000FF"/>
              </a:solidFill>
            </a:endParaRPr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49579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CAAD-BB86-4F2F-98E7-97BB3EDE162E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777875"/>
          </a:xfrm>
        </p:spPr>
        <p:txBody>
          <a:bodyPr/>
          <a:lstStyle/>
          <a:p>
            <a:pPr marL="0" indent="0"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2</a:t>
            </a:r>
            <a:r>
              <a:rPr lang="en-US" altLang="ru-RU" sz="2000" dirty="0" smtClean="0">
                <a:solidFill>
                  <a:srgbClr val="0000FF"/>
                </a:solidFill>
              </a:rPr>
              <a:t>.</a:t>
            </a:r>
            <a:r>
              <a:rPr lang="ru-RU" altLang="ru-RU" sz="2000" dirty="0">
                <a:solidFill>
                  <a:srgbClr val="0000FF"/>
                </a:solidFill>
              </a:rPr>
              <a:t> Моделирование СМО M/M/V (Сеть с КК, ДО с отказами</a:t>
            </a:r>
            <a:r>
              <a:rPr lang="ru-RU" altLang="ru-RU" sz="2000" dirty="0" smtClean="0">
                <a:solidFill>
                  <a:srgbClr val="0000FF"/>
                </a:solidFill>
              </a:rPr>
              <a:t>)</a:t>
            </a:r>
            <a:endParaRPr lang="en-US" altLang="ru-RU" sz="2000" dirty="0">
              <a:solidFill>
                <a:srgbClr val="0000FF"/>
              </a:solidFill>
            </a:endParaRP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4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80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87710" y="1052736"/>
            <a:ext cx="8229600" cy="478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altLang="ru-RU" sz="1600" kern="0" dirty="0" smtClean="0"/>
              <a:t>Моделирование входного потока (Простейший поток заявок)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 smtClean="0"/>
              <a:t>Моделирование процесса обслуживания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 smtClean="0"/>
              <a:t>Моделирование дисциплины обслуживания с отказами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 smtClean="0"/>
              <a:t>Сбор и обработка статистики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 smtClean="0"/>
              <a:t>Построение гистограммы потерь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 smtClean="0"/>
              <a:t>Анализ зависимости потерь от удельной интенсивности нагрузки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 smtClean="0"/>
              <a:t>Сравнение с аналитической моделью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/>
              <a:t>Реализация модели потока в </a:t>
            </a:r>
            <a:r>
              <a:rPr lang="en-US" altLang="ru-RU" sz="1600" kern="0" dirty="0" err="1" smtClean="0"/>
              <a:t>AnyLogic</a:t>
            </a:r>
            <a:endParaRPr lang="en-US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Выбор числа обслуживающих устройств с использованием метода оптимизации</a:t>
            </a:r>
            <a:endParaRPr lang="ru-RU" altLang="ru-RU" sz="1600" kern="0" dirty="0"/>
          </a:p>
          <a:p>
            <a:pPr marL="0" indent="0" algn="just" eaLnBrk="1" hangingPunct="1">
              <a:buNone/>
            </a:pPr>
            <a:endParaRPr lang="en-US" altLang="ru-RU" sz="1600" kern="0" dirty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274289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CAAD-BB86-4F2F-98E7-97BB3EDE162E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777875"/>
          </a:xfrm>
        </p:spPr>
        <p:txBody>
          <a:bodyPr/>
          <a:lstStyle/>
          <a:p>
            <a:pPr marL="0" indent="0"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3. Моделирование </a:t>
            </a:r>
            <a:r>
              <a:rPr lang="ru-RU" altLang="ru-RU" sz="2000" dirty="0">
                <a:solidFill>
                  <a:srgbClr val="0000FF"/>
                </a:solidFill>
              </a:rPr>
              <a:t>СМО M/M/1 и M/D/1 (Сеть с КП, участок маршрута</a:t>
            </a:r>
            <a:endParaRPr lang="en-US" altLang="ru-RU" sz="2000" dirty="0">
              <a:solidFill>
                <a:srgbClr val="0000FF"/>
              </a:solidFill>
            </a:endParaRP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4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80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87710" y="1052736"/>
            <a:ext cx="8229600" cy="478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altLang="ru-RU" sz="1600" kern="0" dirty="0"/>
              <a:t>Моделирование входного потока (Простейший поток заявок)</a:t>
            </a:r>
          </a:p>
          <a:p>
            <a:pPr algn="just" eaLnBrk="1" hangingPunct="1"/>
            <a:r>
              <a:rPr lang="ru-RU" altLang="ru-RU" sz="1600" kern="0" dirty="0"/>
              <a:t>Моделирование процесса обслуживания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Моделирование дисциплины обслуживания с </a:t>
            </a:r>
            <a:r>
              <a:rPr lang="ru-RU" altLang="ru-RU" sz="1600" kern="0" dirty="0" smtClean="0"/>
              <a:t>ожиданием (бесконечная очередь)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/>
              <a:t>Сбор и обработка статистики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Построение гистограммы </a:t>
            </a:r>
            <a:r>
              <a:rPr lang="ru-RU" altLang="ru-RU" sz="1600" kern="0" dirty="0" smtClean="0"/>
              <a:t>времени доставки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Анализ зависимости </a:t>
            </a:r>
            <a:r>
              <a:rPr lang="ru-RU" altLang="ru-RU" sz="1600" kern="0" dirty="0" smtClean="0"/>
              <a:t>задержки от интенсивности </a:t>
            </a:r>
            <a:r>
              <a:rPr lang="ru-RU" altLang="ru-RU" sz="1600" kern="0" dirty="0"/>
              <a:t>нагрузки</a:t>
            </a:r>
          </a:p>
          <a:p>
            <a:pPr algn="just" eaLnBrk="1" hangingPunct="1"/>
            <a:r>
              <a:rPr lang="ru-RU" altLang="ru-RU" sz="1600" kern="0" dirty="0"/>
              <a:t>Сравнение с </a:t>
            </a:r>
            <a:r>
              <a:rPr lang="ru-RU" altLang="ru-RU" sz="1600" kern="0" dirty="0" smtClean="0"/>
              <a:t>аналитическими моделями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/>
              <a:t>Реализация модели потока в </a:t>
            </a:r>
            <a:r>
              <a:rPr lang="en-US" altLang="ru-RU" sz="1600" kern="0" dirty="0" err="1" smtClean="0"/>
              <a:t>AnyLogic</a:t>
            </a:r>
            <a:endParaRPr lang="ru-RU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Выбор пропускной способности с использованием метода оптимизации</a:t>
            </a:r>
            <a:endParaRPr lang="ru-RU" altLang="ru-RU" sz="1600" kern="0" dirty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  <a:p>
            <a:pPr marL="0" indent="0" algn="just" eaLnBrk="1" hangingPunct="1">
              <a:buNone/>
            </a:pPr>
            <a:endParaRPr lang="en-US" altLang="ru-RU" sz="1600" kern="0" dirty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12226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CAAD-BB86-4F2F-98E7-97BB3EDE162E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777875"/>
          </a:xfrm>
        </p:spPr>
        <p:txBody>
          <a:bodyPr/>
          <a:lstStyle/>
          <a:p>
            <a:pPr marL="0" indent="0"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4</a:t>
            </a:r>
            <a:r>
              <a:rPr lang="en-US" altLang="ru-RU" sz="2000" dirty="0" smtClean="0">
                <a:solidFill>
                  <a:srgbClr val="0000FF"/>
                </a:solidFill>
              </a:rPr>
              <a:t>.</a:t>
            </a:r>
            <a:r>
              <a:rPr lang="ru-RU" altLang="ru-RU" sz="2000" dirty="0">
                <a:solidFill>
                  <a:srgbClr val="0000FF"/>
                </a:solidFill>
              </a:rPr>
              <a:t> Моделирование многофазной </a:t>
            </a:r>
            <a:r>
              <a:rPr lang="ru-RU" altLang="ru-RU" sz="2000" dirty="0" smtClean="0">
                <a:solidFill>
                  <a:srgbClr val="0000FF"/>
                </a:solidFill>
              </a:rPr>
              <a:t>СМО</a:t>
            </a:r>
            <a:r>
              <a:rPr lang="ru-RU" altLang="ru-RU" sz="2000" dirty="0">
                <a:solidFill>
                  <a:srgbClr val="0000FF"/>
                </a:solidFill>
              </a:rPr>
              <a:t/>
            </a:r>
            <a:br>
              <a:rPr lang="ru-RU" altLang="ru-RU" sz="2000" dirty="0">
                <a:solidFill>
                  <a:srgbClr val="0000FF"/>
                </a:solidFill>
              </a:rPr>
            </a:br>
            <a:endParaRPr lang="en-US" altLang="ru-RU" sz="2000" dirty="0">
              <a:solidFill>
                <a:srgbClr val="0000FF"/>
              </a:solidFill>
            </a:endParaRP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4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80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87710" y="1052736"/>
            <a:ext cx="8229600" cy="478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altLang="ru-RU" sz="1600" kern="0" dirty="0"/>
              <a:t>Моделирование входного потока (Простейший поток заявок)</a:t>
            </a:r>
          </a:p>
          <a:p>
            <a:pPr algn="just" eaLnBrk="1" hangingPunct="1"/>
            <a:r>
              <a:rPr lang="ru-RU" altLang="ru-RU" sz="1600" kern="0" dirty="0"/>
              <a:t>Моделирование процесса </a:t>
            </a:r>
            <a:r>
              <a:rPr lang="ru-RU" altLang="ru-RU" sz="1600" kern="0" dirty="0" smtClean="0"/>
              <a:t>обслуживания (случайное время, постоянное время)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Моделирование дисциплины обслуживания с ожиданием (бесконечная очередь)</a:t>
            </a:r>
          </a:p>
          <a:p>
            <a:pPr algn="just" eaLnBrk="1" hangingPunct="1"/>
            <a:r>
              <a:rPr lang="ru-RU" altLang="ru-RU" sz="1600" kern="0" dirty="0"/>
              <a:t>Сбор и обработка </a:t>
            </a:r>
            <a:r>
              <a:rPr lang="ru-RU" altLang="ru-RU" sz="1600" kern="0" dirty="0" smtClean="0"/>
              <a:t>статистики</a:t>
            </a:r>
          </a:p>
          <a:p>
            <a:pPr algn="just" eaLnBrk="1" hangingPunct="1"/>
            <a:r>
              <a:rPr lang="ru-RU" altLang="ru-RU" sz="1600" kern="0" dirty="0" smtClean="0"/>
              <a:t>Построение модели маршрута (многофазная СМО)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Построение гистограммы времени </a:t>
            </a:r>
            <a:r>
              <a:rPr lang="ru-RU" altLang="ru-RU" sz="1600" kern="0" dirty="0" smtClean="0"/>
              <a:t>доставки</a:t>
            </a:r>
            <a:r>
              <a:rPr lang="en-US" altLang="ru-RU" sz="1600" kern="0" dirty="0" smtClean="0"/>
              <a:t> </a:t>
            </a:r>
            <a:r>
              <a:rPr lang="ru-RU" altLang="ru-RU" sz="1600" kern="0" dirty="0" smtClean="0"/>
              <a:t>в многофазной </a:t>
            </a:r>
            <a:r>
              <a:rPr lang="ru-RU" altLang="ru-RU" sz="1600" kern="0" dirty="0"/>
              <a:t>СМО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Анализ зависимости задержки от интенсивности нагрузки</a:t>
            </a:r>
          </a:p>
          <a:p>
            <a:pPr algn="just" eaLnBrk="1" hangingPunct="1"/>
            <a:r>
              <a:rPr lang="ru-RU" altLang="ru-RU" sz="1600" kern="0" dirty="0"/>
              <a:t>Сравнение с аналитическими моделями</a:t>
            </a:r>
          </a:p>
          <a:p>
            <a:pPr algn="just" eaLnBrk="1" hangingPunct="1"/>
            <a:r>
              <a:rPr lang="ru-RU" altLang="ru-RU" sz="1600" kern="0" dirty="0"/>
              <a:t>Реализация модели потока в </a:t>
            </a:r>
            <a:r>
              <a:rPr lang="en-US" altLang="ru-RU" sz="1600" kern="0" dirty="0" err="1" smtClean="0"/>
              <a:t>AnyLogic</a:t>
            </a:r>
            <a:endParaRPr lang="ru-RU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Выбор пропускных способностей СМО с использованием метода оптимизации</a:t>
            </a:r>
            <a:endParaRPr lang="ru-RU" altLang="ru-RU" sz="1600" kern="0" dirty="0"/>
          </a:p>
          <a:p>
            <a:pPr marL="0" indent="0" algn="just" eaLnBrk="1" hangingPunct="1">
              <a:buNone/>
            </a:pPr>
            <a:endParaRPr lang="en-US" altLang="ru-RU" sz="1600" kern="0" dirty="0" smtClean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  <a:p>
            <a:pPr marL="0" indent="0" algn="just" eaLnBrk="1" hangingPunct="1">
              <a:buNone/>
            </a:pPr>
            <a:endParaRPr lang="en-US" altLang="ru-RU" sz="1600" kern="0" dirty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120648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CAAD-BB86-4F2F-98E7-97BB3EDE162E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777875"/>
          </a:xfrm>
        </p:spPr>
        <p:txBody>
          <a:bodyPr/>
          <a:lstStyle/>
          <a:p>
            <a:pPr marL="0" indent="0"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5</a:t>
            </a:r>
            <a:r>
              <a:rPr lang="en-US" altLang="ru-RU" sz="2000" dirty="0" smtClean="0">
                <a:solidFill>
                  <a:srgbClr val="0000FF"/>
                </a:solidFill>
              </a:rPr>
              <a:t> </a:t>
            </a:r>
            <a:r>
              <a:rPr lang="ru-RU" altLang="ru-RU" sz="2000" dirty="0">
                <a:solidFill>
                  <a:srgbClr val="0000FF"/>
                </a:solidFill>
              </a:rPr>
              <a:t>Моделирование СМО G/G/1 (Сеть с КП, маршрут в сети связи</a:t>
            </a:r>
            <a:r>
              <a:rPr lang="ru-RU" altLang="ru-RU" sz="2000" dirty="0" smtClean="0">
                <a:solidFill>
                  <a:srgbClr val="0000FF"/>
                </a:solidFill>
              </a:rPr>
              <a:t>)</a:t>
            </a:r>
            <a:endParaRPr lang="en-US" altLang="ru-RU" sz="2000" dirty="0">
              <a:solidFill>
                <a:srgbClr val="0000FF"/>
              </a:solidFill>
            </a:endParaRP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4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80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87710" y="1052736"/>
            <a:ext cx="8229600" cy="478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altLang="ru-RU" sz="1600" kern="0" dirty="0"/>
              <a:t>Моделирование входного потока </a:t>
            </a:r>
            <a:r>
              <a:rPr lang="ru-RU" altLang="ru-RU" sz="1600" kern="0" dirty="0" smtClean="0"/>
              <a:t>(Не простейший </a:t>
            </a:r>
            <a:r>
              <a:rPr lang="ru-RU" altLang="ru-RU" sz="1600" kern="0" dirty="0"/>
              <a:t>поток заявок)</a:t>
            </a:r>
          </a:p>
          <a:p>
            <a:pPr algn="just" eaLnBrk="1" hangingPunct="1"/>
            <a:r>
              <a:rPr lang="ru-RU" altLang="ru-RU" sz="1600" kern="0" dirty="0"/>
              <a:t>Моделирование процесса обслуживания (случайное </a:t>
            </a:r>
            <a:r>
              <a:rPr lang="ru-RU" altLang="ru-RU" sz="1600" kern="0" dirty="0" smtClean="0"/>
              <a:t>время)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Моделирование дисциплины обслуживания с ожиданием (бесконечная очередь)</a:t>
            </a:r>
          </a:p>
          <a:p>
            <a:pPr algn="just" eaLnBrk="1" hangingPunct="1"/>
            <a:r>
              <a:rPr lang="ru-RU" altLang="ru-RU" sz="1600" kern="0" dirty="0"/>
              <a:t>Сбор и обработка статистики</a:t>
            </a:r>
          </a:p>
          <a:p>
            <a:pPr algn="just" eaLnBrk="1" hangingPunct="1"/>
            <a:r>
              <a:rPr lang="ru-RU" altLang="ru-RU" sz="1600" kern="0" dirty="0" smtClean="0"/>
              <a:t>Построение </a:t>
            </a:r>
            <a:r>
              <a:rPr lang="ru-RU" altLang="ru-RU" sz="1600" kern="0" dirty="0"/>
              <a:t>гистограммы времени доставки</a:t>
            </a:r>
            <a:r>
              <a:rPr lang="en-US" altLang="ru-RU" sz="1600" kern="0" dirty="0"/>
              <a:t> </a:t>
            </a:r>
            <a:r>
              <a:rPr lang="ru-RU" altLang="ru-RU" sz="1600" kern="0" dirty="0"/>
              <a:t>в многофазной </a:t>
            </a:r>
            <a:r>
              <a:rPr lang="ru-RU" altLang="ru-RU" sz="1600" kern="0" dirty="0" smtClean="0"/>
              <a:t>СМО</a:t>
            </a:r>
          </a:p>
          <a:p>
            <a:pPr algn="just" eaLnBrk="1" hangingPunct="1"/>
            <a:endParaRPr lang="en-US" altLang="ru-RU" sz="1600" kern="0" dirty="0"/>
          </a:p>
          <a:p>
            <a:pPr marL="0" indent="0" algn="just" eaLnBrk="1" hangingPunct="1">
              <a:buNone/>
            </a:pPr>
            <a:endParaRPr lang="en-US" altLang="ru-RU" sz="1600" kern="0" dirty="0" smtClean="0"/>
          </a:p>
          <a:p>
            <a:pPr marL="0" indent="0" algn="just" eaLnBrk="1" hangingPunct="1">
              <a:buNone/>
            </a:pPr>
            <a:endParaRPr lang="en-US" altLang="ru-RU" sz="1600" kern="0" dirty="0" smtClean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  <a:p>
            <a:pPr marL="0" indent="0" algn="just" eaLnBrk="1" hangingPunct="1">
              <a:buNone/>
            </a:pPr>
            <a:endParaRPr lang="en-US" altLang="ru-RU" sz="1600" kern="0" dirty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278560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CAAD-BB86-4F2F-98E7-97BB3EDE162E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777875"/>
          </a:xfrm>
        </p:spPr>
        <p:txBody>
          <a:bodyPr/>
          <a:lstStyle/>
          <a:p>
            <a:pPr marL="0" indent="0"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6</a:t>
            </a:r>
            <a:r>
              <a:rPr lang="en-US" altLang="ru-RU" sz="2000" dirty="0" smtClean="0">
                <a:solidFill>
                  <a:srgbClr val="0000FF"/>
                </a:solidFill>
              </a:rPr>
              <a:t> </a:t>
            </a:r>
            <a:r>
              <a:rPr lang="ru-RU" altLang="ru-RU" sz="2000" dirty="0">
                <a:solidFill>
                  <a:srgbClr val="0000FF"/>
                </a:solidFill>
              </a:rPr>
              <a:t>Исследование свойств СМО </a:t>
            </a:r>
            <a:r>
              <a:rPr lang="en-US" altLang="ru-RU" sz="2000" dirty="0" smtClean="0">
                <a:solidFill>
                  <a:srgbClr val="0000FF"/>
                </a:solidFill>
              </a:rPr>
              <a:t>G/G/1</a:t>
            </a:r>
            <a:endParaRPr lang="en-US" altLang="ru-RU" sz="2000" dirty="0">
              <a:solidFill>
                <a:srgbClr val="0000FF"/>
              </a:solidFill>
            </a:endParaRP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4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80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87710" y="1052736"/>
            <a:ext cx="8229600" cy="478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altLang="ru-RU" sz="1600" kern="0" dirty="0"/>
              <a:t>Построение гистограммы </a:t>
            </a:r>
            <a:r>
              <a:rPr lang="ru-RU" altLang="ru-RU" sz="1600" kern="0" dirty="0" smtClean="0"/>
              <a:t>для входящего потока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 smtClean="0"/>
              <a:t>Построение </a:t>
            </a:r>
            <a:r>
              <a:rPr lang="ru-RU" altLang="ru-RU" sz="1600" kern="0" dirty="0"/>
              <a:t>гистограммы времени доставки</a:t>
            </a:r>
            <a:r>
              <a:rPr lang="en-US" altLang="ru-RU" sz="1600" kern="0" dirty="0"/>
              <a:t> </a:t>
            </a:r>
            <a:r>
              <a:rPr lang="ru-RU" altLang="ru-RU" sz="1600" kern="0" dirty="0"/>
              <a:t>в многофазной СМО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 smtClean="0"/>
              <a:t>Анализ зависимости задержки от коэффициента вариации входящего потока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/>
              <a:t>Анализ зависимости задержки от коэффициента </a:t>
            </a:r>
            <a:r>
              <a:rPr lang="ru-RU" altLang="ru-RU" sz="1600" kern="0" dirty="0" smtClean="0"/>
              <a:t>вариации времени обслуживания</a:t>
            </a:r>
            <a:endParaRPr lang="en-US" altLang="ru-RU" sz="1600" kern="0" dirty="0"/>
          </a:p>
          <a:p>
            <a:pPr algn="just" eaLnBrk="1" hangingPunct="1"/>
            <a:r>
              <a:rPr lang="ru-RU" altLang="ru-RU" sz="1600" kern="0" dirty="0"/>
              <a:t>Сбор и обработка статистики</a:t>
            </a:r>
          </a:p>
          <a:p>
            <a:pPr algn="just" eaLnBrk="1" hangingPunct="1"/>
            <a:r>
              <a:rPr lang="ru-RU" altLang="ru-RU" sz="1600" kern="0" dirty="0" smtClean="0"/>
              <a:t>Анализ свойств выходного потока и их зависимости от интенсивности нагрузки</a:t>
            </a:r>
            <a:endParaRPr lang="ru-RU" altLang="ru-RU" sz="1600" kern="0" dirty="0"/>
          </a:p>
          <a:p>
            <a:pPr algn="just" eaLnBrk="1" hangingPunct="1"/>
            <a:r>
              <a:rPr lang="ru-RU" altLang="ru-RU" sz="1600" kern="0" dirty="0" smtClean="0"/>
              <a:t>Сравнение </a:t>
            </a:r>
            <a:r>
              <a:rPr lang="ru-RU" altLang="ru-RU" sz="1600" kern="0" dirty="0"/>
              <a:t>с аналитическими моделями</a:t>
            </a:r>
          </a:p>
          <a:p>
            <a:pPr algn="just" eaLnBrk="1" hangingPunct="1"/>
            <a:r>
              <a:rPr lang="ru-RU" altLang="ru-RU" sz="1600" kern="0" dirty="0"/>
              <a:t>Реализация модели потока в </a:t>
            </a:r>
            <a:r>
              <a:rPr lang="en-US" altLang="ru-RU" sz="1600" kern="0" dirty="0" err="1" smtClean="0"/>
              <a:t>AnyLogic</a:t>
            </a:r>
            <a:endParaRPr lang="ru-RU" altLang="ru-RU" sz="1600" kern="0" dirty="0" smtClean="0"/>
          </a:p>
          <a:p>
            <a:pPr algn="just" eaLnBrk="1" hangingPunct="1"/>
            <a:r>
              <a:rPr lang="ru-RU" altLang="ru-RU" sz="1600" kern="0" dirty="0" smtClean="0"/>
              <a:t>Выбор параметров обслуживания с использованием </a:t>
            </a:r>
            <a:r>
              <a:rPr lang="ru-RU" altLang="ru-RU" sz="1600" kern="0" smtClean="0"/>
              <a:t>метода оптимизации</a:t>
            </a:r>
            <a:endParaRPr lang="ru-RU" altLang="ru-RU" sz="1600" kern="0" dirty="0"/>
          </a:p>
          <a:p>
            <a:pPr marL="0" indent="0" algn="just" eaLnBrk="1" hangingPunct="1">
              <a:buNone/>
            </a:pPr>
            <a:endParaRPr lang="en-US" altLang="ru-RU" sz="1600" kern="0" dirty="0" smtClean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  <a:p>
            <a:pPr marL="0" indent="0" algn="just" eaLnBrk="1" hangingPunct="1">
              <a:buNone/>
            </a:pPr>
            <a:endParaRPr lang="en-US" altLang="ru-RU" sz="1600" kern="0" dirty="0"/>
          </a:p>
          <a:p>
            <a:pPr marL="0" indent="0" algn="just" eaLnBrk="1" hangingPunct="1">
              <a:buNone/>
            </a:pPr>
            <a:endParaRPr lang="ru-RU" altLang="ru-RU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287867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2303</TotalTime>
  <Words>365</Words>
  <Application>Microsoft Office PowerPoint</Application>
  <PresentationFormat>Экран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Моделирование и оптимизация в системах и сетях электросвязи Раздел 7 Применение имитационного моделирования в решении задач оптимизации </vt:lpstr>
      <vt:lpstr>Содержание</vt:lpstr>
      <vt:lpstr>1. Моделирование потоков </vt:lpstr>
      <vt:lpstr>2. Моделирование СМО M/M/V (Сеть с КК, ДО с отказами)</vt:lpstr>
      <vt:lpstr>3. Моделирование СМО M/M/1 и M/D/1 (Сеть с КП, участок маршрута</vt:lpstr>
      <vt:lpstr>4. Моделирование многофазной СМО </vt:lpstr>
      <vt:lpstr>5 Моделирование СМО G/G/1 (Сеть с КП, маршрут в сети связи)</vt:lpstr>
      <vt:lpstr>6 Исследование свойств СМО G/G/1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 алгоритмы оптимизации сетей связи (МАОСС)</dc:title>
  <dc:creator>Alexander</dc:creator>
  <cp:lastModifiedBy>alex</cp:lastModifiedBy>
  <cp:revision>177</cp:revision>
  <dcterms:created xsi:type="dcterms:W3CDTF">2012-09-03T17:50:06Z</dcterms:created>
  <dcterms:modified xsi:type="dcterms:W3CDTF">2016-11-16T05:52:08Z</dcterms:modified>
</cp:coreProperties>
</file>